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FF8D13F-7CC8-484A-954F-3C99A056D7AA}">
  <a:tblStyle styleId="{2FF8D13F-7CC8-484A-954F-3C99A056D7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66e118e0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66e118e0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66e118e0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66e118e0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66e118e0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66e118e0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52e983f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52e983f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52e983f8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52e983f8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LEHD; Longitudinal Employer Household Dynamics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52e983f8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52e983f8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https://www.ncbi.nlm.nih.gov/pmc/articles/PMC5005943/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52e983f8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52e983f8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https://www.gov.scot/resource/0039/00390031.pdf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52e983f8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52e983f8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66e118e0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66e118e0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665e417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665e417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66e118e0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66e118e0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POTENTIALS OF       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DATA LINKAGE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 </a:t>
            </a:r>
            <a:r>
              <a:rPr lang="en">
                <a:solidFill>
                  <a:srgbClr val="000000"/>
                </a:solidFill>
              </a:rPr>
              <a:t>Radmila </a:t>
            </a:r>
            <a:r>
              <a:rPr lang="en">
                <a:solidFill>
                  <a:srgbClr val="000000"/>
                </a:solidFill>
              </a:rPr>
              <a:t>Velichkovich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MA Survey Methodology and Public Opinion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MS Statistics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University of Neuchatel, Switzerland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SatRday conference, Belgrade, Serbia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27/10/2018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2721" y="1114100"/>
            <a:ext cx="1061650" cy="82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2410" y="4029875"/>
            <a:ext cx="1025450" cy="88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Example 3</a:t>
            </a:r>
            <a:r>
              <a:rPr lang="en" sz="1800"/>
              <a:t>: PPRL </a:t>
            </a:r>
            <a:r>
              <a:rPr lang="en" sz="1100"/>
              <a:t>(in what follows all the credits and many thanks to Prof. Dr. Rainer Schnell (</a:t>
            </a:r>
            <a:r>
              <a:rPr lang="en" sz="1100">
                <a:highlight>
                  <a:srgbClr val="F7F8FC"/>
                </a:highlight>
              </a:rPr>
              <a:t>Duisburg-Essen University) </a:t>
            </a:r>
            <a:r>
              <a:rPr lang="en" sz="1100"/>
              <a:t>for providing the material from BigSurv18 conference)</a:t>
            </a:r>
            <a:endParaRPr sz="11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PPRL enables new opportunities to link data that would otherwise not be available for research purposes.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Encrypted Statistical Linkage Keys (ESLs) and the use of Bloom filters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Efficient for large scale data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PPRL using R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 rotWithShape="1">
          <a:blip r:embed="rId3">
            <a:alphaModFix/>
          </a:blip>
          <a:srcRect b="20041" l="29054" r="32293" t="31630"/>
          <a:stretch/>
        </p:blipFill>
        <p:spPr>
          <a:xfrm>
            <a:off x="362975" y="1128200"/>
            <a:ext cx="3534374" cy="248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 rotWithShape="1">
          <a:blip r:embed="rId4">
            <a:alphaModFix/>
          </a:blip>
          <a:srcRect b="13232" l="29176" r="30612" t="48087"/>
          <a:stretch/>
        </p:blipFill>
        <p:spPr>
          <a:xfrm>
            <a:off x="4341225" y="1179500"/>
            <a:ext cx="4416677" cy="238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 rotWithShape="1">
          <a:blip r:embed="rId5">
            <a:alphaModFix/>
          </a:blip>
          <a:srcRect b="29011" l="36231" r="37577" t="44368"/>
          <a:stretch/>
        </p:blipFill>
        <p:spPr>
          <a:xfrm>
            <a:off x="3092250" y="3199675"/>
            <a:ext cx="2909174" cy="1784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/>
        </p:nvSpPr>
        <p:spPr>
          <a:xfrm>
            <a:off x="6122975" y="4358900"/>
            <a:ext cx="26460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By </a:t>
            </a:r>
            <a:r>
              <a:rPr lang="en" sz="900"/>
              <a:t>Prof. Dr. Rainer Schnell (</a:t>
            </a:r>
            <a:r>
              <a:rPr lang="en" sz="900">
                <a:highlight>
                  <a:srgbClr val="F7F8FC"/>
                </a:highlight>
              </a:rPr>
              <a:t>Duisburg-Essen University)</a:t>
            </a:r>
            <a:r>
              <a:rPr lang="en" sz="900">
                <a:solidFill>
                  <a:schemeClr val="dk1"/>
                </a:solidFill>
                <a:highlight>
                  <a:srgbClr val="F7F8FC"/>
                </a:highlight>
              </a:rPr>
              <a:t>; BigSurv18 conference, Barcelona</a:t>
            </a:r>
            <a:endParaRPr sz="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and further readings</a:t>
            </a:r>
            <a:endParaRPr/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Package fastLink; Fast Probabilistic Record Linkage with Missing Data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Package RecordLinkage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The RecordLinkage Package: Detecting Errors in Data;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Package PPRL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Schnell, Rainer (2015): „Privacy Preserving Record Linkage“. In: Methodological Developments in Data Linkage. Hrsg. von Katie Harron/Harvey Goldstein/Chris Dibben. Chichester: Wiley: 201–225.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The RecordLinkage Package: Detecting Errors in Data;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Data linkage: What it is and w</a:t>
            </a:r>
            <a:r>
              <a:rPr lang="en">
                <a:solidFill>
                  <a:srgbClr val="000000"/>
                </a:solidFill>
              </a:rPr>
              <a:t>hy is it important?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Approaches in data linkage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How can R help?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Examples</a:t>
            </a:r>
            <a:r>
              <a:rPr lang="en"/>
              <a:t> 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2410" y="4029875"/>
            <a:ext cx="1025450" cy="88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Data linkage: What it is and why is it important?</a:t>
            </a:r>
            <a:endParaRPr sz="2400"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</a:rPr>
              <a:t>What is data linkage?</a:t>
            </a:r>
            <a:endParaRPr b="1"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-</a:t>
            </a:r>
            <a:r>
              <a:rPr lang="en" sz="1000">
                <a:solidFill>
                  <a:srgbClr val="000000"/>
                </a:solidFill>
              </a:rPr>
              <a:t>merging that brings together information from two or more sources of data 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</a:rPr>
              <a:t>Why is it important?</a:t>
            </a:r>
            <a:endParaRPr b="1"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-avoidance of new data collection 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-cost-effective way of additional information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-linked data allow analysis not possible on </a:t>
            </a:r>
            <a:r>
              <a:rPr lang="en" sz="1000">
                <a:solidFill>
                  <a:srgbClr val="000000"/>
                </a:solidFill>
              </a:rPr>
              <a:t>individual</a:t>
            </a:r>
            <a:r>
              <a:rPr lang="en" sz="1000">
                <a:solidFill>
                  <a:srgbClr val="000000"/>
                </a:solidFill>
              </a:rPr>
              <a:t> datasets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-bunch of data ready to be exploit exists: in private/public sector/official statistics/health records/financial records/loyalty data/social media data/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-novel approaches preserve privacy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7910" y="4140850"/>
            <a:ext cx="1025450" cy="8880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090525" y="1547550"/>
            <a:ext cx="2966700" cy="1024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1) </a:t>
            </a:r>
            <a:r>
              <a:rPr lang="en" sz="1100"/>
              <a:t>Pre-merge data cleaning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2) Applying data linkage framework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3) evaluating data linkage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Approaches in data linkage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Deterministic approach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exact agreement on a unique identifier(s)</a:t>
            </a:r>
            <a:endParaRPr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" sz="1200" u="sng">
                <a:solidFill>
                  <a:srgbClr val="000000"/>
                </a:solidFill>
              </a:rPr>
              <a:t>Only id</a:t>
            </a:r>
            <a:endParaRPr sz="1200" u="sng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" sz="1200" u="sng">
                <a:solidFill>
                  <a:srgbClr val="000000"/>
                </a:solidFill>
                <a:highlight>
                  <a:srgbClr val="FFFFFF"/>
                </a:highlight>
              </a:rPr>
              <a:t>alternative identifiers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--such as SSNs, birth dates, and first and last names of individuals (provided it is reliable)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Probabilistic approach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Connecting datasets without unique identifier(s)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-based on partial information existing in the dataset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-based on some similarities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-connecting two datasets with different units of observation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2410" y="4029875"/>
            <a:ext cx="1025450" cy="88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How can R help?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             DETERMINISTIC                                     PROBABILISTIC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2410" y="4029875"/>
            <a:ext cx="1025450" cy="8880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" name="Google Shape;88;p17"/>
          <p:cNvGraphicFramePr/>
          <p:nvPr/>
        </p:nvGraphicFramePr>
        <p:xfrm>
          <a:off x="780700" y="1092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{2FF8D13F-7CC8-484A-954F-3C99A056D7AA}</a:tableStyleId>
              </a:tblPr>
              <a:tblGrid>
                <a:gridCol w="3619500"/>
                <a:gridCol w="3619500"/>
              </a:tblGrid>
              <a:tr h="740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70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/>
                        <a:t>Functions in R</a:t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merge()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match()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___join() in dplyr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Blocking and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Soundex algorithm (English/German) in RecordLinkage package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User-defined function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/>
                        <a:t>Packages in R</a:t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RecordLinkage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fastLink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PPRL (</a:t>
                      </a:r>
                      <a:r>
                        <a:rPr lang="en">
                          <a:solidFill>
                            <a:srgbClr val="3A3A3A"/>
                          </a:solidFill>
                        </a:rPr>
                        <a:t>Privacy Preserving Record Linkage)</a:t>
                      </a:r>
                      <a:endParaRPr>
                        <a:solidFill>
                          <a:srgbClr val="3A3A3A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 b="78267" l="0" r="70277" t="6976"/>
          <a:stretch/>
        </p:blipFill>
        <p:spPr>
          <a:xfrm>
            <a:off x="4572000" y="3460675"/>
            <a:ext cx="2717899" cy="758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6845150" y="3460675"/>
            <a:ext cx="1852800" cy="313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To be updated very soon</a:t>
            </a: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/>
              <a:t>Example 1</a:t>
            </a:r>
            <a:r>
              <a:rPr lang="en" sz="1800"/>
              <a:t>:media usage and general consumption data sets linkage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2410" y="4029875"/>
            <a:ext cx="1025450" cy="88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4">
            <a:alphaModFix/>
          </a:blip>
          <a:srcRect b="69264" l="896" r="53620" t="10570"/>
          <a:stretch/>
        </p:blipFill>
        <p:spPr>
          <a:xfrm>
            <a:off x="413100" y="1785825"/>
            <a:ext cx="4158898" cy="103722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194850" y="1503625"/>
            <a:ext cx="5317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DEMOGRAPHIC/SOCIO-ECONOMIC/</a:t>
            </a:r>
            <a:r>
              <a:rPr lang="en" sz="1100"/>
              <a:t>ATTITUDE/BEHAVIOURAL DATA</a:t>
            </a:r>
            <a:endParaRPr sz="1100"/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5">
            <a:alphaModFix/>
          </a:blip>
          <a:srcRect b="69067" l="0" r="82150" t="12388"/>
          <a:stretch/>
        </p:blipFill>
        <p:spPr>
          <a:xfrm>
            <a:off x="614250" y="3305100"/>
            <a:ext cx="1790851" cy="953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8"/>
          <p:cNvCxnSpPr/>
          <p:nvPr/>
        </p:nvCxnSpPr>
        <p:spPr>
          <a:xfrm flipH="1" rot="-5400000">
            <a:off x="258975" y="2643550"/>
            <a:ext cx="1138500" cy="261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" name="Google Shape;102;p18"/>
          <p:cNvSpPr txBox="1"/>
          <p:nvPr/>
        </p:nvSpPr>
        <p:spPr>
          <a:xfrm>
            <a:off x="5507600" y="1333300"/>
            <a:ext cx="2615400" cy="23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Straightforward merging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merge(x,y, by=”uid”)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settings when different surveys are used in a panel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quality checks needed: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e.g.duplicates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1056400" y="3071750"/>
            <a:ext cx="1825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 usage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/>
              <a:t>Example 2</a:t>
            </a:r>
            <a:r>
              <a:rPr lang="en" sz="1800"/>
              <a:t>: FastLink package</a:t>
            </a:r>
            <a:endParaRPr sz="1800"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Implements a </a:t>
            </a:r>
            <a:r>
              <a:rPr b="1" lang="en">
                <a:solidFill>
                  <a:schemeClr val="dk1"/>
                </a:solidFill>
              </a:rPr>
              <a:t>Fellegi-Sunter probabilistic record linkage model</a:t>
            </a:r>
            <a:r>
              <a:rPr lang="en">
                <a:solidFill>
                  <a:schemeClr val="dk1"/>
                </a:solidFill>
              </a:rPr>
              <a:t> that allows for missing data and the inclusion of auxiliary information.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Expectation Maximization algorithm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package implements methods described in Enamorado, Fiﬁeld, and Imai (2017): ''Using a Probabilistic Model to Assist Merging of Large-scale Administrative Records''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Example 2: FastLink package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 b="7304" l="263" r="53547" t="61048"/>
          <a:stretch/>
        </p:blipFill>
        <p:spPr>
          <a:xfrm>
            <a:off x="2794875" y="3160712"/>
            <a:ext cx="4223650" cy="16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 rotWithShape="1">
          <a:blip r:embed="rId4">
            <a:alphaModFix/>
          </a:blip>
          <a:srcRect b="48377" l="0" r="54475" t="12951"/>
          <a:stretch/>
        </p:blipFill>
        <p:spPr>
          <a:xfrm>
            <a:off x="359525" y="1152463"/>
            <a:ext cx="4162752" cy="198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 rotWithShape="1">
          <a:blip r:embed="rId5">
            <a:alphaModFix/>
          </a:blip>
          <a:srcRect b="48745" l="0" r="53561" t="13240"/>
          <a:stretch/>
        </p:blipFill>
        <p:spPr>
          <a:xfrm>
            <a:off x="4522275" y="1152475"/>
            <a:ext cx="4246325" cy="19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Example 2: FastLink package 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4555" l="437" r="69382" t="62765"/>
          <a:stretch/>
        </p:blipFill>
        <p:spPr>
          <a:xfrm>
            <a:off x="311700" y="1643700"/>
            <a:ext cx="2946950" cy="17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4469250" y="1155850"/>
            <a:ext cx="3775800" cy="3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1"/>
          <p:cNvSpPr txBox="1"/>
          <p:nvPr/>
        </p:nvSpPr>
        <p:spPr>
          <a:xfrm>
            <a:off x="3992475" y="1165475"/>
            <a:ext cx="3891300" cy="30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other options exist: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1) Calculate agreement variable by variable: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gammapar*()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2) Count unique agreement patterns: tableCounts()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3) Calculate Fellegi-Sunter weights: emlinkMARmov()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4) Find the matches: matchesLink()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5) Dedupe the matches: dedupeMatches()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